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1F4B-07B8-4166-AF15-9C4EB70CD5E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3066-02B9-40FC-92C5-63D159667A6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1F4B-07B8-4166-AF15-9C4EB70CD5E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3066-02B9-40FC-92C5-63D159667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1F4B-07B8-4166-AF15-9C4EB70CD5E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3066-02B9-40FC-92C5-63D159667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1F4B-07B8-4166-AF15-9C4EB70CD5E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3066-02B9-40FC-92C5-63D159667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1F4B-07B8-4166-AF15-9C4EB70CD5E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3066-02B9-40FC-92C5-63D159667A6A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1F4B-07B8-4166-AF15-9C4EB70CD5E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3066-02B9-40FC-92C5-63D159667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1F4B-07B8-4166-AF15-9C4EB70CD5E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3066-02B9-40FC-92C5-63D159667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1F4B-07B8-4166-AF15-9C4EB70CD5E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3066-02B9-40FC-92C5-63D159667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1F4B-07B8-4166-AF15-9C4EB70CD5E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3066-02B9-40FC-92C5-63D159667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1F4B-07B8-4166-AF15-9C4EB70CD5E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3066-02B9-40FC-92C5-63D159667A6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F1F4B-07B8-4166-AF15-9C4EB70CD5E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8F23066-02B9-40FC-92C5-63D159667A6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5F1F4B-07B8-4166-AF15-9C4EB70CD5EB}" type="datetimeFigureOut">
              <a:rPr lang="en-GB" smtClean="0"/>
              <a:t>28/10/2015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8F23066-02B9-40FC-92C5-63D159667A6A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0248" y="692696"/>
            <a:ext cx="7772400" cy="1470025"/>
          </a:xfrm>
        </p:spPr>
        <p:txBody>
          <a:bodyPr>
            <a:noAutofit/>
          </a:bodyPr>
          <a:lstStyle/>
          <a:p>
            <a:r>
              <a:rPr lang="en-GB" sz="3200" dirty="0" smtClean="0"/>
              <a:t>[Name of surgical service]</a:t>
            </a:r>
            <a:br>
              <a:rPr lang="en-GB" sz="3200" dirty="0" smtClean="0"/>
            </a:br>
            <a:r>
              <a:rPr lang="en-GB" sz="3200" dirty="0" smtClean="0"/>
              <a:t>Morbidity and Mortality Meeting </a:t>
            </a:r>
            <a:br>
              <a:rPr lang="en-GB" sz="3200" dirty="0" smtClean="0"/>
            </a:br>
            <a:r>
              <a:rPr lang="en-GB" sz="3200" dirty="0" smtClean="0"/>
              <a:t>Case Presentation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780928"/>
            <a:ext cx="6400800" cy="1896616"/>
          </a:xfrm>
        </p:spPr>
        <p:txBody>
          <a:bodyPr>
            <a:noAutofit/>
          </a:bodyPr>
          <a:lstStyle/>
          <a:p>
            <a:r>
              <a:rPr lang="en-GB" sz="4000" dirty="0" smtClean="0"/>
              <a:t>[Name of Presenter]</a:t>
            </a:r>
          </a:p>
          <a:p>
            <a:r>
              <a:rPr lang="en-GB" sz="4000" dirty="0" smtClean="0"/>
              <a:t>[Details of patient e.g. initials, hospital number etc.]</a:t>
            </a:r>
            <a:endParaRPr lang="en-GB" sz="4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56048" y="5517232"/>
            <a:ext cx="6400800" cy="624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[Date of meeting]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952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Patient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A brief description of the </a:t>
            </a:r>
            <a:r>
              <a:rPr lang="en-GB" dirty="0" smtClean="0"/>
              <a:t>patient’s relevant </a:t>
            </a:r>
            <a:r>
              <a:rPr lang="en-GB" dirty="0"/>
              <a:t>clinical </a:t>
            </a:r>
            <a:r>
              <a:rPr lang="en-GB" dirty="0" smtClean="0"/>
              <a:t>history, including: </a:t>
            </a:r>
          </a:p>
          <a:p>
            <a:r>
              <a:rPr lang="en-GB" dirty="0" smtClean="0"/>
              <a:t>age</a:t>
            </a:r>
          </a:p>
          <a:p>
            <a:r>
              <a:rPr lang="en-GB" dirty="0" smtClean="0"/>
              <a:t>date of admission</a:t>
            </a:r>
          </a:p>
          <a:p>
            <a:r>
              <a:rPr lang="en-GB" dirty="0" smtClean="0"/>
              <a:t>co-morbidities</a:t>
            </a:r>
          </a:p>
          <a:p>
            <a:r>
              <a:rPr lang="en-GB" dirty="0" smtClean="0"/>
              <a:t>previous investigations</a:t>
            </a:r>
          </a:p>
          <a:p>
            <a:r>
              <a:rPr lang="en-GB" dirty="0" smtClean="0"/>
              <a:t>diagnosis</a:t>
            </a:r>
          </a:p>
          <a:p>
            <a:r>
              <a:rPr lang="en-GB" dirty="0" smtClean="0"/>
              <a:t>the </a:t>
            </a:r>
            <a:r>
              <a:rPr lang="en-GB" dirty="0"/>
              <a:t>decision of the </a:t>
            </a:r>
            <a:r>
              <a:rPr lang="en-GB" dirty="0" smtClean="0"/>
              <a:t>MDT (if applicable)</a:t>
            </a:r>
          </a:p>
          <a:p>
            <a:r>
              <a:rPr lang="en-GB" dirty="0" smtClean="0"/>
              <a:t>confirmation </a:t>
            </a:r>
            <a:r>
              <a:rPr lang="en-GB" dirty="0"/>
              <a:t>of the treatment </a:t>
            </a:r>
            <a:r>
              <a:rPr lang="en-GB" dirty="0" smtClean="0"/>
              <a:t>undertaken</a:t>
            </a:r>
          </a:p>
          <a:p>
            <a:r>
              <a:rPr lang="en-GB" dirty="0" smtClean="0"/>
              <a:t>details and timing of adverse outcomes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185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 summary of the events that occurred either pre-operatively, in theatre or post operatively that led to the adverse </a:t>
            </a:r>
            <a:r>
              <a:rPr lang="en-GB" dirty="0" smtClean="0"/>
              <a:t>outcome:</a:t>
            </a:r>
          </a:p>
          <a:p>
            <a:r>
              <a:rPr lang="en-GB" dirty="0" smtClean="0"/>
              <a:t>a </a:t>
            </a:r>
            <a:r>
              <a:rPr lang="en-GB" dirty="0"/>
              <a:t>decision to change a treatment </a:t>
            </a:r>
            <a:r>
              <a:rPr lang="en-GB" dirty="0" smtClean="0"/>
              <a:t>plan</a:t>
            </a:r>
          </a:p>
          <a:p>
            <a:r>
              <a:rPr lang="en-GB" dirty="0" smtClean="0"/>
              <a:t>changes </a:t>
            </a:r>
            <a:r>
              <a:rPr lang="en-GB" dirty="0"/>
              <a:t>in patient </a:t>
            </a:r>
            <a:r>
              <a:rPr lang="en-GB" dirty="0" smtClean="0"/>
              <a:t>circumstances</a:t>
            </a:r>
          </a:p>
          <a:p>
            <a:pPr marL="114300" indent="0">
              <a:buNone/>
            </a:pPr>
            <a:r>
              <a:rPr lang="en-GB" dirty="0" smtClean="0"/>
              <a:t>It is also helpful </a:t>
            </a:r>
            <a:r>
              <a:rPr lang="en-GB" dirty="0"/>
              <a:t>to include appropriate data such </a:t>
            </a:r>
            <a:r>
              <a:rPr lang="en-GB" dirty="0" smtClean="0"/>
              <a:t>as:</a:t>
            </a:r>
          </a:p>
          <a:p>
            <a:r>
              <a:rPr lang="en-GB" dirty="0" smtClean="0"/>
              <a:t>vital </a:t>
            </a:r>
            <a:r>
              <a:rPr lang="en-GB" dirty="0"/>
              <a:t>signs </a:t>
            </a:r>
            <a:r>
              <a:rPr lang="en-GB" dirty="0" smtClean="0"/>
              <a:t>measurements</a:t>
            </a:r>
          </a:p>
          <a:p>
            <a:r>
              <a:rPr lang="en-GB" dirty="0" smtClean="0"/>
              <a:t>assessments </a:t>
            </a:r>
            <a:r>
              <a:rPr lang="en-GB" dirty="0"/>
              <a:t>on the </a:t>
            </a:r>
            <a:r>
              <a:rPr lang="en-GB" dirty="0" smtClean="0"/>
              <a:t>ward</a:t>
            </a:r>
          </a:p>
          <a:p>
            <a:r>
              <a:rPr lang="en-GB" dirty="0" smtClean="0"/>
              <a:t>imaging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9771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Summary </a:t>
            </a:r>
            <a:r>
              <a:rPr lang="en-GB" dirty="0"/>
              <a:t>of </a:t>
            </a:r>
            <a:r>
              <a:rPr lang="en-GB" dirty="0" smtClean="0"/>
              <a:t>the presenter’s analysis </a:t>
            </a:r>
            <a:r>
              <a:rPr lang="en-GB" dirty="0"/>
              <a:t>of the contributing factors that led to the adverse outcome. These should be categorised under headings such as the ones outlined below:</a:t>
            </a:r>
          </a:p>
          <a:p>
            <a:r>
              <a:rPr lang="en-GB" dirty="0" smtClean="0"/>
              <a:t>Human factors</a:t>
            </a:r>
          </a:p>
          <a:p>
            <a:r>
              <a:rPr lang="en-GB" dirty="0" smtClean="0"/>
              <a:t>Systems factors</a:t>
            </a:r>
          </a:p>
          <a:p>
            <a:r>
              <a:rPr lang="en-GB" dirty="0" smtClean="0"/>
              <a:t>Patient factors</a:t>
            </a:r>
          </a:p>
        </p:txBody>
      </p:sp>
    </p:spTree>
    <p:extLst>
      <p:ext uri="{BB962C8B-B14F-4D97-AF65-F5344CB8AC3E}">
        <p14:creationId xmlns:p14="http://schemas.microsoft.com/office/powerpoint/2010/main" val="383798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GB" dirty="0"/>
              <a:t>A review of any relevant literature should be presented in order to provide context to the case summary. For example, this may </a:t>
            </a:r>
            <a:r>
              <a:rPr lang="en-GB" dirty="0" smtClean="0"/>
              <a:t>include:</a:t>
            </a:r>
            <a:endParaRPr lang="en-GB" dirty="0"/>
          </a:p>
          <a:p>
            <a:r>
              <a:rPr lang="en-GB" dirty="0"/>
              <a:t>a review of recurrence rates for oncology patients, </a:t>
            </a:r>
          </a:p>
          <a:p>
            <a:r>
              <a:rPr lang="en-GB" dirty="0"/>
              <a:t>surgical </a:t>
            </a:r>
            <a:r>
              <a:rPr lang="en-GB" dirty="0" smtClean="0"/>
              <a:t>excision margins</a:t>
            </a:r>
            <a:endParaRPr lang="en-GB" dirty="0"/>
          </a:p>
          <a:p>
            <a:r>
              <a:rPr lang="en-GB" dirty="0"/>
              <a:t>the impact of co-morbidities on outcomes etc.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3057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Key learning points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presenter should highlight </a:t>
            </a:r>
            <a:r>
              <a:rPr lang="en-GB" dirty="0" smtClean="0"/>
              <a:t>what they consider to be key </a:t>
            </a:r>
            <a:r>
              <a:rPr lang="en-GB" dirty="0"/>
              <a:t>learning points from the summary of the case and literature </a:t>
            </a:r>
            <a:r>
              <a:rPr lang="en-GB" dirty="0" smtClean="0"/>
              <a:t>reviewed</a:t>
            </a:r>
            <a:r>
              <a:rPr lang="en-GB" dirty="0"/>
              <a:t> </a:t>
            </a:r>
            <a:r>
              <a:rPr lang="en-GB" dirty="0" smtClean="0"/>
              <a:t>for discussion. Such as:</a:t>
            </a:r>
            <a:endParaRPr lang="en-GB" dirty="0"/>
          </a:p>
          <a:p>
            <a:r>
              <a:rPr lang="en-GB" dirty="0" smtClean="0"/>
              <a:t>case selection</a:t>
            </a:r>
          </a:p>
          <a:p>
            <a:r>
              <a:rPr lang="en-GB" dirty="0" smtClean="0"/>
              <a:t>patient pathways</a:t>
            </a:r>
          </a:p>
          <a:p>
            <a:r>
              <a:rPr lang="en-GB" dirty="0" smtClean="0"/>
              <a:t>processes for escalating care of patients</a:t>
            </a:r>
          </a:p>
          <a:p>
            <a:r>
              <a:rPr lang="en-GB" dirty="0" smtClean="0"/>
              <a:t>hand over processes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499133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551</TotalTime>
  <Words>249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[Name of surgical service] Morbidity and Mortality Meeting  Case Presentation</vt:lpstr>
      <vt:lpstr>Patient</vt:lpstr>
      <vt:lpstr>Events</vt:lpstr>
      <vt:lpstr>Analysis</vt:lpstr>
      <vt:lpstr>Analysis</vt:lpstr>
      <vt:lpstr>Key learning points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[Name of surgical service] Morbidity and Mortality Meeting Case Presentation</dc:title>
  <dc:creator>Steven Wakeling</dc:creator>
  <cp:lastModifiedBy>Sarafidou, Katerina</cp:lastModifiedBy>
  <cp:revision>17</cp:revision>
  <dcterms:created xsi:type="dcterms:W3CDTF">2015-03-26T15:24:26Z</dcterms:created>
  <dcterms:modified xsi:type="dcterms:W3CDTF">2015-10-28T20:32:56Z</dcterms:modified>
</cp:coreProperties>
</file>